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794" r:id="rId2"/>
    <p:sldId id="804" r:id="rId3"/>
    <p:sldId id="809" r:id="rId4"/>
    <p:sldId id="810" r:id="rId5"/>
    <p:sldId id="805" r:id="rId6"/>
    <p:sldId id="801" r:id="rId7"/>
    <p:sldId id="806" r:id="rId8"/>
    <p:sldId id="803" r:id="rId9"/>
    <p:sldId id="808" r:id="rId10"/>
    <p:sldId id="807" r:id="rId11"/>
    <p:sldId id="800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62" autoAdjust="0"/>
    <p:restoredTop sz="83363" autoAdjust="0"/>
  </p:normalViewPr>
  <p:slideViewPr>
    <p:cSldViewPr snapToGrid="0" snapToObjects="1">
      <p:cViewPr>
        <p:scale>
          <a:sx n="57" d="100"/>
          <a:sy n="57" d="100"/>
        </p:scale>
        <p:origin x="488" y="6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8" d="100"/>
        <a:sy n="15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9/18/16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9/18/16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91052" y="6511225"/>
            <a:ext cx="641668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0070"/>
            <a:ext cx="82296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4"/>
            <a:ext cx="9144000" cy="702551"/>
            <a:chOff x="0" y="-120393"/>
            <a:chExt cx="9144000" cy="702551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543738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3215" y="5381527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Chief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Scientist &amp;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Founding Director, </a:t>
            </a:r>
            <a:b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 smtClean="0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for Entrepreneurship &amp;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Technology</a:t>
            </a:r>
            <a:b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Emerging Area Professor </a:t>
            </a:r>
            <a:r>
              <a:rPr lang="en-US" sz="1600" dirty="0" smtClean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4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48753" y="2248140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Data-X : </a:t>
            </a:r>
            <a:r>
              <a:rPr lang="en-US" dirty="0" smtClean="0"/>
              <a:t>Data Preprocessing and Feature Engineering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7166" y="231586"/>
            <a:ext cx="3880743" cy="120032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Courier New"/>
                <a:cs typeface="Courier New"/>
              </a:rPr>
              <a:t>Data</a:t>
            </a:r>
            <a:r>
              <a:rPr lang="en-US" sz="5400" dirty="0" smtClean="0">
                <a:latin typeface="Arial Narrow"/>
                <a:cs typeface="Arial Narrow"/>
              </a:rPr>
              <a:t> </a:t>
            </a:r>
            <a:r>
              <a:rPr lang="en-US" sz="8000" baseline="30000" dirty="0" smtClean="0">
                <a:latin typeface="Courier New"/>
                <a:cs typeface="Courier New"/>
              </a:rPr>
              <a:t>X</a:t>
            </a:r>
            <a:r>
              <a:rPr lang="en-US" sz="5400" dirty="0" smtClean="0">
                <a:latin typeface="Courier New"/>
                <a:cs typeface="Courier New"/>
              </a:rPr>
              <a:t/>
            </a:r>
            <a:br>
              <a:rPr lang="en-US" sz="5400" dirty="0" smtClean="0">
                <a:latin typeface="Courier New"/>
                <a:cs typeface="Courier New"/>
              </a:rPr>
            </a:b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on derived features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200400" lvl="7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r>
                            <a:rPr lang="en-US" i="1">
                              <a:latin typeface="Cambria Math" charset="0"/>
                            </a:rPr>
                            <m:t>𝑊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𝑊𝑥</m:t>
                      </m:r>
                    </m:oMath>
                  </m:oMathPara>
                </a14:m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457200"/>
                <a:r>
                  <a:rPr lang="en-US" i="1" dirty="0"/>
                  <a:t>W: Parameters (Weights) </a:t>
                </a:r>
              </a:p>
              <a:p>
                <a:pPr marL="457200"/>
                <a:r>
                  <a:rPr lang="en-US" i="1" dirty="0"/>
                  <a:t>x: Input </a:t>
                </a:r>
              </a:p>
              <a:p>
                <a:pPr marL="457200"/>
                <a:r>
                  <a:rPr lang="en-US" i="1" dirty="0"/>
                  <a:t>f(x, W): </a:t>
                </a:r>
                <a:r>
                  <a:rPr lang="en-US" dirty="0"/>
                  <a:t>Score</a:t>
                </a:r>
                <a:endParaRPr lang="en-US" i="1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16" y="2106926"/>
            <a:ext cx="1168400" cy="1181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0533" y="3451632"/>
            <a:ext cx="2187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[32 x 32 x 3]</a:t>
            </a:r>
            <a:br>
              <a:rPr lang="en-US" dirty="0" smtClean="0"/>
            </a:br>
            <a:r>
              <a:rPr lang="en-US" dirty="0" smtClean="0"/>
              <a:t>array of numbers 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657922" y="2697476"/>
            <a:ext cx="38906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3408" y="2106926"/>
            <a:ext cx="2061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 numbers indicating class scores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134365" y="3390058"/>
            <a:ext cx="4828478" cy="954107"/>
          </a:xfrm>
          <a:prstGeom prst="rect">
            <a:avLst/>
          </a:prstGeom>
          <a:noFill/>
          <a:ln>
            <a:solidFill>
              <a:schemeClr val="accent1">
                <a:alpha val="71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X: HOG, Color Histogram, </a:t>
            </a:r>
            <a:r>
              <a:rPr lang="en-US" sz="2800" dirty="0" err="1" smtClean="0"/>
              <a:t>etc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(flattened into a vector)!!!</a:t>
            </a:r>
            <a:endParaRPr lang="en-US" sz="2800" dirty="0"/>
          </a:p>
        </p:txBody>
      </p:sp>
      <p:sp>
        <p:nvSpPr>
          <p:cNvPr id="9" name="Rectangle 8"/>
          <p:cNvSpPr/>
          <p:nvPr/>
        </p:nvSpPr>
        <p:spPr>
          <a:xfrm>
            <a:off x="5151863" y="1270070"/>
            <a:ext cx="156118" cy="402613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229922" y="1672683"/>
            <a:ext cx="1318682" cy="1717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515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38064" y="2782527"/>
            <a:ext cx="6217894" cy="923330"/>
          </a:xfrm>
          <a:prstGeom prst="rect">
            <a:avLst/>
          </a:prstGeom>
          <a:solidFill>
            <a:schemeClr val="tx1">
              <a:alpha val="86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End of Section</a:t>
            </a:r>
          </a:p>
        </p:txBody>
      </p:sp>
    </p:spTree>
    <p:extLst>
      <p:ext uri="{BB962C8B-B14F-4D97-AF65-F5344CB8AC3E}">
        <p14:creationId xmlns:p14="http://schemas.microsoft.com/office/powerpoint/2010/main" val="23985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/>
              <a:t>Assume we are given a data matrix X of size [N x D], where N is the number of observations and D is the dimensionality of each observation</a:t>
            </a:r>
          </a:p>
          <a:p>
            <a:r>
              <a:rPr lang="en-US" sz="2200" dirty="0" smtClean="0"/>
              <a:t>We will consider the following 3 types of data preprocessing techniques: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 dirty="0" smtClean="0"/>
              <a:t>Mean Subtraction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 dirty="0" smtClean="0"/>
              <a:t>Normalization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 dirty="0" smtClean="0"/>
              <a:t>PCA and Whitening</a:t>
            </a:r>
          </a:p>
          <a:p>
            <a:pPr marL="400050"/>
            <a:r>
              <a:rPr lang="en-US" sz="2200" dirty="0" smtClean="0"/>
              <a:t>Without Data Pre-Processing, our results would simply be:</a:t>
            </a:r>
          </a:p>
          <a:p>
            <a:pPr marL="800100" lvl="1"/>
            <a:r>
              <a:rPr lang="en-US" sz="2200" dirty="0" smtClean="0"/>
              <a:t>Garbage in, Garbage out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5548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Preprocessing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Mean </a:t>
            </a:r>
            <a:r>
              <a:rPr lang="en-US" dirty="0"/>
              <a:t>Subtraction</a:t>
            </a:r>
          </a:p>
          <a:p>
            <a:pPr lvl="1"/>
            <a:r>
              <a:rPr lang="en-US" dirty="0"/>
              <a:t>Subtract the mean across every feature in the data</a:t>
            </a:r>
          </a:p>
          <a:p>
            <a:pPr lvl="1"/>
            <a:r>
              <a:rPr lang="en-US" dirty="0"/>
              <a:t>Geometrically, we want to center the cloud of data around the origin along every dimension</a:t>
            </a:r>
          </a:p>
          <a:p>
            <a:pPr lvl="1"/>
            <a:r>
              <a:rPr lang="en-US" dirty="0"/>
              <a:t>In Python, the following function suffices:</a:t>
            </a:r>
          </a:p>
          <a:p>
            <a:pPr lvl="1"/>
            <a:r>
              <a:rPr lang="en-US" dirty="0"/>
              <a:t>X -= </a:t>
            </a:r>
            <a:r>
              <a:rPr lang="en-US" dirty="0" err="1"/>
              <a:t>np.mean</a:t>
            </a:r>
            <a:r>
              <a:rPr lang="en-US" dirty="0"/>
              <a:t>(X, axis = 0</a:t>
            </a:r>
            <a:r>
              <a:rPr lang="en-US" dirty="0" smtClean="0"/>
              <a:t>)</a:t>
            </a:r>
          </a:p>
          <a:p>
            <a:r>
              <a:rPr lang="en-US" dirty="0" smtClean="0"/>
              <a:t>Normalization</a:t>
            </a:r>
          </a:p>
          <a:p>
            <a:pPr lvl="1"/>
            <a:r>
              <a:rPr lang="en-US" dirty="0"/>
              <a:t>Geometrically, we want the features to be approximately on the same scale</a:t>
            </a:r>
          </a:p>
          <a:p>
            <a:pPr lvl="1"/>
            <a:r>
              <a:rPr lang="en-US" dirty="0"/>
              <a:t>2 common ways</a:t>
            </a:r>
          </a:p>
          <a:p>
            <a:pPr lvl="2"/>
            <a:r>
              <a:rPr lang="en-US" dirty="0"/>
              <a:t>Divide the features by its standard deviation after mean subtraction</a:t>
            </a:r>
          </a:p>
          <a:p>
            <a:pPr lvl="2"/>
            <a:r>
              <a:rPr lang="en-US" dirty="0"/>
              <a:t>Normalizing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0" t="46308" r="9192" b="26519"/>
          <a:stretch/>
        </p:blipFill>
        <p:spPr>
          <a:xfrm>
            <a:off x="2497873" y="943046"/>
            <a:ext cx="4644482" cy="162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76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Preprocessing II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9" t="44298" r="9015" b="28773"/>
          <a:stretch/>
        </p:blipFill>
        <p:spPr>
          <a:xfrm>
            <a:off x="2497873" y="943045"/>
            <a:ext cx="4371278" cy="1535151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270070"/>
            <a:ext cx="82296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PCA and Whitening:</a:t>
            </a:r>
          </a:p>
          <a:p>
            <a:pPr lvl="1"/>
            <a:r>
              <a:rPr lang="en-US" dirty="0" smtClean="0"/>
              <a:t>After mean subtraction, we can perform principal component analysis which allows us to compute the covariance matrix across the feature space</a:t>
            </a:r>
          </a:p>
          <a:p>
            <a:pPr lvl="1"/>
            <a:r>
              <a:rPr lang="en-US" dirty="0" smtClean="0"/>
              <a:t>Allows for efficient dimensionality reduction and we may select a subset of the transformed  features (principal components) for training</a:t>
            </a:r>
          </a:p>
          <a:p>
            <a:pPr lvl="1"/>
            <a:r>
              <a:rPr lang="en-US" dirty="0" smtClean="0"/>
              <a:t>The whitening transformation, on the other hand, takes the data in the </a:t>
            </a:r>
            <a:r>
              <a:rPr lang="en-US" dirty="0" err="1" smtClean="0"/>
              <a:t>eigenbasis</a:t>
            </a:r>
            <a:r>
              <a:rPr lang="en-US" dirty="0" smtClean="0"/>
              <a:t> and divide every dimension by the eigenvalue (from the PCA step)</a:t>
            </a:r>
          </a:p>
          <a:p>
            <a:pPr lvl="1"/>
            <a:endParaRPr lang="en-US" dirty="0"/>
          </a:p>
          <a:p>
            <a:r>
              <a:rPr lang="en-US" dirty="0" smtClean="0"/>
              <a:t>Final Recommendation:</a:t>
            </a:r>
            <a:br>
              <a:rPr lang="en-US" dirty="0" smtClean="0"/>
            </a:br>
            <a:r>
              <a:rPr lang="en-US" dirty="0" smtClean="0"/>
              <a:t>The recommended preprocessing is to simply center the data to have mean of zero and normalize its scale to [-1, 1] along each feature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002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tasks in machine learning are highly dependent on feature engineering supplemented by model tuning and ensemble learning</a:t>
            </a:r>
          </a:p>
          <a:p>
            <a:r>
              <a:rPr lang="en-US" dirty="0" smtClean="0"/>
              <a:t>Feature engineering gets you very far</a:t>
            </a:r>
          </a:p>
          <a:p>
            <a:pPr lvl="1"/>
            <a:r>
              <a:rPr lang="en-US" dirty="0" smtClean="0"/>
              <a:t>Use domain knowledge when you can</a:t>
            </a:r>
          </a:p>
          <a:p>
            <a:r>
              <a:rPr lang="en-US" dirty="0" smtClean="0"/>
              <a:t>When you feel that a variable is intuitively useful for the task, include it and try it as a feature: </a:t>
            </a:r>
            <a:br>
              <a:rPr lang="en-US" dirty="0" smtClean="0"/>
            </a:br>
            <a:r>
              <a:rPr lang="en-US" dirty="0" smtClean="0"/>
              <a:t>	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100" y="3289826"/>
            <a:ext cx="3779799" cy="26885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69151" y="3992137"/>
            <a:ext cx="2096429" cy="646331"/>
          </a:xfrm>
          <a:prstGeom prst="rect">
            <a:avLst/>
          </a:prstGeom>
          <a:noFill/>
          <a:ln>
            <a:solidFill>
              <a:schemeClr val="accent1">
                <a:alpha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mtClean="0"/>
              <a:t>Always check and see  if it works!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10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Classification: Feature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Assume that we are given a set of discrete labels:</a:t>
            </a:r>
          </a:p>
          <a:p>
            <a:pPr lvl="1"/>
            <a:r>
              <a:rPr lang="en-US" dirty="0" smtClean="0"/>
              <a:t>Cats, Dogs, Elephants, Ships</a:t>
            </a:r>
          </a:p>
          <a:p>
            <a:pPr lvl="1"/>
            <a:r>
              <a:rPr lang="en-US" dirty="0" smtClean="0"/>
              <a:t>Question: What should we use as predictors?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927" y="2570149"/>
            <a:ext cx="1974476" cy="283781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034113" y="3989054"/>
            <a:ext cx="215153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27376" y="3804388"/>
            <a:ext cx="2079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Cats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12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a computer “see”?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Images are arrays of numbers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Images are represented as 3D arrays of numbers, with integers between [0,255]</a:t>
            </a:r>
            <a:br>
              <a:rPr lang="en-US" dirty="0" smtClean="0"/>
            </a:br>
            <a:r>
              <a:rPr lang="en-US" dirty="0" smtClean="0"/>
              <a:t>i.e. 32 x 32 x 3 (a stack of 3 2-D arrays representing  the 3 color channels RGB)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Features we can use:</a:t>
            </a:r>
          </a:p>
          <a:p>
            <a:pPr lvl="1"/>
            <a:r>
              <a:rPr lang="en-US" dirty="0" smtClean="0"/>
              <a:t>raw pixels</a:t>
            </a:r>
          </a:p>
          <a:p>
            <a:pPr lvl="1"/>
            <a:r>
              <a:rPr lang="en-US" dirty="0" smtClean="0"/>
              <a:t>Features created from the raw images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434263"/>
            <a:ext cx="2685128" cy="227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16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on Raw Pixel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200400" lvl="7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r>
                            <a:rPr lang="en-US" i="1">
                              <a:latin typeface="Cambria Math" charset="0"/>
                            </a:rPr>
                            <m:t>𝑊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𝑊𝑥</m:t>
                      </m:r>
                    </m:oMath>
                  </m:oMathPara>
                </a14:m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3200400" lvl="7" indent="0">
                  <a:buNone/>
                </a:pPr>
                <a:endParaRPr lang="en-US" i="1" dirty="0"/>
              </a:p>
              <a:p>
                <a:pPr marL="457200"/>
                <a:r>
                  <a:rPr lang="en-US" i="1" dirty="0"/>
                  <a:t>W: Parameters (Weights) </a:t>
                </a:r>
              </a:p>
              <a:p>
                <a:pPr marL="457200"/>
                <a:r>
                  <a:rPr lang="en-US" i="1" dirty="0"/>
                  <a:t>x: Input </a:t>
                </a:r>
              </a:p>
              <a:p>
                <a:pPr marL="457200"/>
                <a:r>
                  <a:rPr lang="en-US" i="1" dirty="0"/>
                  <a:t>f(x, W): </a:t>
                </a:r>
                <a:r>
                  <a:rPr lang="en-US" dirty="0"/>
                  <a:t>Score</a:t>
                </a:r>
                <a:endParaRPr lang="en-US" i="1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16" y="2106926"/>
            <a:ext cx="1168400" cy="1181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0533" y="3451632"/>
            <a:ext cx="2187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[32 x 32 x 3]</a:t>
            </a:r>
            <a:br>
              <a:rPr lang="en-US" dirty="0" smtClean="0"/>
            </a:br>
            <a:r>
              <a:rPr lang="en-US" dirty="0" smtClean="0"/>
              <a:t>array of numbers 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657922" y="2697476"/>
            <a:ext cx="38906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853408" y="2106926"/>
            <a:ext cx="2061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 numbers indicating class scores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134365" y="3390058"/>
            <a:ext cx="4828478" cy="954107"/>
          </a:xfrm>
          <a:prstGeom prst="rect">
            <a:avLst/>
          </a:prstGeom>
          <a:noFill/>
          <a:ln>
            <a:solidFill>
              <a:schemeClr val="accent1">
                <a:alpha val="71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X: is a 32 x 32 x 3 image (flattened into a </a:t>
            </a:r>
            <a:r>
              <a:rPr lang="en-US" sz="2800" smtClean="0"/>
              <a:t>vector)!!!</a:t>
            </a:r>
            <a:endParaRPr lang="en-US" sz="2800" dirty="0"/>
          </a:p>
        </p:txBody>
      </p:sp>
      <p:sp>
        <p:nvSpPr>
          <p:cNvPr id="9" name="Rectangle 8"/>
          <p:cNvSpPr/>
          <p:nvPr/>
        </p:nvSpPr>
        <p:spPr>
          <a:xfrm>
            <a:off x="5151863" y="1270070"/>
            <a:ext cx="156118" cy="402613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9" idx="2"/>
            <a:endCxn id="8" idx="0"/>
          </p:cNvCxnSpPr>
          <p:nvPr/>
        </p:nvCxnSpPr>
        <p:spPr>
          <a:xfrm>
            <a:off x="5229922" y="1672683"/>
            <a:ext cx="1318682" cy="1717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5890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Engineering: HOG, Color Histogram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HOG (Histograms of Oriented Gradients)</a:t>
            </a:r>
            <a:br>
              <a:rPr lang="en-US" dirty="0" smtClean="0"/>
            </a:br>
            <a:endParaRPr 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A type of feature descriptor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Goal: generalize the object in such a way that the same image viewed under different conditions would create the same feature descriptor</a:t>
            </a:r>
          </a:p>
          <a:p>
            <a:pPr marL="1200150" lvl="2" indent="-342900">
              <a:buFont typeface="+mj-lt"/>
              <a:buAutoNum type="alphaLcPeriod"/>
            </a:pPr>
            <a:r>
              <a:rPr lang="en-US" dirty="0" smtClean="0"/>
              <a:t>Within each cell, we compute the </a:t>
            </a:r>
            <a:r>
              <a:rPr lang="en-US" b="1" dirty="0" smtClean="0"/>
              <a:t>gradient vector</a:t>
            </a:r>
            <a:r>
              <a:rPr lang="en-US" dirty="0" smtClean="0"/>
              <a:t> at each pixel</a:t>
            </a:r>
          </a:p>
          <a:p>
            <a:pPr marL="1200150" lvl="2" indent="-342900">
              <a:buFont typeface="+mj-lt"/>
              <a:buAutoNum type="alphaLcPeriod"/>
            </a:pPr>
            <a:r>
              <a:rPr lang="en-US" dirty="0" smtClean="0"/>
              <a:t>We take a the gradient vectors of a predefined batch size and bin them in a histogram (Quantization)</a:t>
            </a:r>
            <a:endParaRPr lang="en-US" dirty="0"/>
          </a:p>
          <a:p>
            <a:pPr marL="400050"/>
            <a:r>
              <a:rPr lang="en-US" dirty="0" smtClean="0"/>
              <a:t>Color Histogram</a:t>
            </a:r>
          </a:p>
          <a:p>
            <a:pPr marL="800100" lvl="1"/>
            <a:r>
              <a:rPr lang="en-US" dirty="0" smtClean="0"/>
              <a:t>Representation of the distribution of colors in an image</a:t>
            </a:r>
          </a:p>
          <a:p>
            <a:pPr marL="800100" lvl="1"/>
            <a:endParaRPr lang="en-US" dirty="0" smtClean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121" y="943046"/>
            <a:ext cx="1919249" cy="13298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272" y="4512883"/>
            <a:ext cx="1878051" cy="14316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663582"/>
            <a:ext cx="28067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69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4413</TotalTime>
  <Words>417</Words>
  <Application>Microsoft Macintosh PowerPoint</Application>
  <PresentationFormat>On-screen Show (4:3)</PresentationFormat>
  <Paragraphs>95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 Narrow</vt:lpstr>
      <vt:lpstr>Calibri</vt:lpstr>
      <vt:lpstr>Cambria Math</vt:lpstr>
      <vt:lpstr>Courier New</vt:lpstr>
      <vt:lpstr>Helvetica Neue Light</vt:lpstr>
      <vt:lpstr>ＭＳ Ｐゴシック</vt:lpstr>
      <vt:lpstr>Optima</vt:lpstr>
      <vt:lpstr>Arial</vt:lpstr>
      <vt:lpstr>Office Theme</vt:lpstr>
      <vt:lpstr>Data-X : Data Preprocessing and Feature Engineering</vt:lpstr>
      <vt:lpstr>Data Preprocessing</vt:lpstr>
      <vt:lpstr>Data Preprocessing II</vt:lpstr>
      <vt:lpstr>Data Preprocessing II</vt:lpstr>
      <vt:lpstr>Feature Engineering</vt:lpstr>
      <vt:lpstr>Image Classification: Feature Engineering</vt:lpstr>
      <vt:lpstr>What does a computer “see”?</vt:lpstr>
      <vt:lpstr>Training on Raw Pixel</vt:lpstr>
      <vt:lpstr>Feature Engineering: HOG, Color Histogram</vt:lpstr>
      <vt:lpstr>Training on derived features</vt:lpstr>
      <vt:lpstr>PowerPoint Presentation</vt:lpstr>
    </vt:vector>
  </TitlesOfParts>
  <Company>UC Berkeley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Kevin Li</cp:lastModifiedBy>
  <cp:revision>302</cp:revision>
  <cp:lastPrinted>2016-08-28T17:06:48Z</cp:lastPrinted>
  <dcterms:created xsi:type="dcterms:W3CDTF">2013-05-20T04:35:54Z</dcterms:created>
  <dcterms:modified xsi:type="dcterms:W3CDTF">2016-09-19T00:40:08Z</dcterms:modified>
</cp:coreProperties>
</file>

<file path=docProps/thumbnail.jpeg>
</file>